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2"/>
  </p:notesMasterIdLst>
  <p:handoutMasterIdLst>
    <p:handoutMasterId r:id="rId13"/>
  </p:handoutMasterIdLst>
  <p:sldIdLst>
    <p:sldId id="256" r:id="rId2"/>
    <p:sldId id="269" r:id="rId3"/>
    <p:sldId id="289" r:id="rId4"/>
    <p:sldId id="290" r:id="rId5"/>
    <p:sldId id="293" r:id="rId6"/>
    <p:sldId id="291" r:id="rId7"/>
    <p:sldId id="295" r:id="rId8"/>
    <p:sldId id="294" r:id="rId9"/>
    <p:sldId id="296" r:id="rId10"/>
    <p:sldId id="268" r:id="rId11"/>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35" autoAdjust="0"/>
  </p:normalViewPr>
  <p:slideViewPr>
    <p:cSldViewPr snapToGrid="0">
      <p:cViewPr varScale="1">
        <p:scale>
          <a:sx n="92" d="100"/>
          <a:sy n="92" d="100"/>
        </p:scale>
        <p:origin x="-1134" y="-90"/>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t>05/02/2018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t>05/02/2018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Methodology</a:t>
            </a:r>
          </a:p>
          <a:p>
            <a:r>
              <a:rPr lang="en-US" dirty="0" smtClean="0"/>
              <a:t>Presentation of the given case, situation, illustrations. (10 minutes max.)</a:t>
            </a:r>
            <a:r>
              <a:rPr lang="en-US" baseline="0" dirty="0" smtClean="0"/>
              <a:t> </a:t>
            </a:r>
          </a:p>
          <a:p>
            <a:r>
              <a:rPr lang="en-US" baseline="0" dirty="0" smtClean="0"/>
              <a:t>Start plenary discussion, take note of the proposals, opinions. Give hints, whenever the discussion </a:t>
            </a:r>
            <a:r>
              <a:rPr lang="en-US" baseline="0" noProof="0" dirty="0" smtClean="0"/>
              <a:t>gets stuck or palls. (30 min)</a:t>
            </a:r>
          </a:p>
          <a:p>
            <a:r>
              <a:rPr lang="en-US" baseline="0" noProof="0" dirty="0" smtClean="0"/>
              <a:t>Summarize the results of the discussion (5 minutes)</a:t>
            </a:r>
            <a:endParaRPr lang="en-US" noProof="0" dirty="0"/>
          </a:p>
        </p:txBody>
      </p:sp>
      <p:sp>
        <p:nvSpPr>
          <p:cNvPr id="4" name="Dia számának helye 3"/>
          <p:cNvSpPr>
            <a:spLocks noGrp="1"/>
          </p:cNvSpPr>
          <p:nvPr>
            <p:ph type="sldNum" sz="quarter" idx="10"/>
          </p:nvPr>
        </p:nvSpPr>
        <p:spPr/>
        <p:txBody>
          <a:bodyPr/>
          <a:lstStyle/>
          <a:p>
            <a:fld id="{5750A1E1-C8D9-4447-9192-37BA973CD27A}" type="slidenum">
              <a:rPr lang="en-GB" smtClean="0"/>
              <a:t>2</a:t>
            </a:fld>
            <a:endParaRPr lang="en-GB"/>
          </a:p>
        </p:txBody>
      </p:sp>
    </p:spTree>
    <p:extLst>
      <p:ext uri="{BB962C8B-B14F-4D97-AF65-F5344CB8AC3E}">
        <p14:creationId xmlns:p14="http://schemas.microsoft.com/office/powerpoint/2010/main" val="3549781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LB – large break</a:t>
            </a:r>
          </a:p>
          <a:p>
            <a:r>
              <a:rPr lang="en-US" dirty="0" smtClean="0"/>
              <a:t>LOCA – loss of</a:t>
            </a:r>
            <a:r>
              <a:rPr lang="en-US" baseline="0" dirty="0" smtClean="0"/>
              <a:t> coolant accident</a:t>
            </a:r>
          </a:p>
          <a:p>
            <a:r>
              <a:rPr lang="en-US" baseline="0" dirty="0" smtClean="0"/>
              <a:t>RPV – reactor pressure vessel</a:t>
            </a:r>
          </a:p>
          <a:p>
            <a:r>
              <a:rPr lang="en-US" baseline="0" dirty="0" smtClean="0"/>
              <a:t>SG – steam generator</a:t>
            </a:r>
          </a:p>
          <a:p>
            <a:r>
              <a:rPr lang="en-US" baseline="0" dirty="0" smtClean="0"/>
              <a:t>ECCS – Emergency core cooling system</a:t>
            </a:r>
          </a:p>
          <a:p>
            <a:r>
              <a:rPr lang="en-US" baseline="0" dirty="0" smtClean="0"/>
              <a:t>MCP – main circulation pump</a:t>
            </a:r>
          </a:p>
          <a:p>
            <a:r>
              <a:rPr lang="en-US" baseline="0" dirty="0" smtClean="0"/>
              <a:t>BOC – beginning of cycle</a:t>
            </a:r>
          </a:p>
          <a:p>
            <a:r>
              <a:rPr lang="en-US" baseline="0" dirty="0" smtClean="0"/>
              <a:t>EOC – end of cycle</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3</a:t>
            </a:fld>
            <a:endParaRPr lang="en-GB"/>
          </a:p>
        </p:txBody>
      </p:sp>
    </p:spTree>
    <p:extLst>
      <p:ext uri="{BB962C8B-B14F-4D97-AF65-F5344CB8AC3E}">
        <p14:creationId xmlns:p14="http://schemas.microsoft.com/office/powerpoint/2010/main" val="2566608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This picture is not showing</a:t>
            </a:r>
            <a:r>
              <a:rPr lang="en-US" baseline="0" dirty="0" smtClean="0"/>
              <a:t> the pressurizer and only the passive elements of ECCS are visualized (</a:t>
            </a:r>
            <a:r>
              <a:rPr lang="en-US" baseline="0" dirty="0" err="1" smtClean="0"/>
              <a:t>hydroaccumulators</a:t>
            </a:r>
            <a:r>
              <a:rPr lang="en-US" baseline="0" dirty="0" smtClean="0"/>
              <a:t>). </a:t>
            </a:r>
          </a:p>
          <a:p>
            <a:r>
              <a:rPr lang="en-US" baseline="0" dirty="0" smtClean="0"/>
              <a:t>Hint: the real structure of the primary system with the ECCS components is much more complicated.</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4</a:t>
            </a:fld>
            <a:endParaRPr lang="en-GB"/>
          </a:p>
        </p:txBody>
      </p:sp>
    </p:spTree>
    <p:extLst>
      <p:ext uri="{BB962C8B-B14F-4D97-AF65-F5344CB8AC3E}">
        <p14:creationId xmlns:p14="http://schemas.microsoft.com/office/powerpoint/2010/main" val="4032226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 junctions of the ECCS to the main circulation pipelines (with typical diameter of 600-800 mm) are shown. </a:t>
            </a:r>
          </a:p>
          <a:p>
            <a:r>
              <a:rPr lang="en-US" dirty="0" smtClean="0"/>
              <a:t>In some designs the junctions of the cold leg and the hot leg to the RPV are below each other. </a:t>
            </a:r>
          </a:p>
          <a:p>
            <a:r>
              <a:rPr lang="en-US" dirty="0" smtClean="0"/>
              <a:t>The exact location of the break has only minor effect on the scenario.</a:t>
            </a:r>
            <a:r>
              <a:rPr lang="en-US" baseline="0" dirty="0" smtClean="0"/>
              <a:t> The main effect is on the selection of the section: cold leg (blue), hot leg (purple), syphon (brass). The selection of the loop connected to the pressurizer also makes difference. Most important is whether there is an ECCS junction on the broken loop or not. </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5</a:t>
            </a:fld>
            <a:endParaRPr lang="en-GB"/>
          </a:p>
        </p:txBody>
      </p:sp>
    </p:spTree>
    <p:extLst>
      <p:ext uri="{BB962C8B-B14F-4D97-AF65-F5344CB8AC3E}">
        <p14:creationId xmlns:p14="http://schemas.microsoft.com/office/powerpoint/2010/main" val="4032226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In the A2 case, in spite that the break supposed to be  occurring 4 hours after shutting down the reactor resulted in the least margin (the criterion is 1200 Celsius) due to the correct assumption of the “15</a:t>
            </a:r>
            <a:r>
              <a:rPr lang="en-US" baseline="0" dirty="0" smtClean="0"/>
              <a:t> minutes rule”, i.e. no operator action is to be assumed after the PIE within 15 minutes (900 seconds) in the analyses. Since in this case the PIE occurred after disconnecting the components of the ECCS according to the procedures for cooling down the reactor, no automatic ECCS intervention could occur. Clearly, the timely operator action is indispensable in this case.</a:t>
            </a:r>
          </a:p>
          <a:p>
            <a:endParaRPr lang="en-US" baseline="0" dirty="0" smtClean="0"/>
          </a:p>
          <a:p>
            <a:r>
              <a:rPr lang="en-US" baseline="0" dirty="0" smtClean="0"/>
              <a:t>Note, that for modern plants, instead of </a:t>
            </a:r>
            <a:r>
              <a:rPr lang="en-US" dirty="0" smtClean="0"/>
              <a:t>“15</a:t>
            </a:r>
            <a:r>
              <a:rPr lang="en-US" baseline="0" dirty="0" smtClean="0"/>
              <a:t> minutes rule” the </a:t>
            </a:r>
            <a:r>
              <a:rPr lang="en-US" dirty="0" smtClean="0"/>
              <a:t>“30</a:t>
            </a:r>
            <a:r>
              <a:rPr lang="en-US" baseline="0" dirty="0" smtClean="0"/>
              <a:t> minutes rule” is applied.</a:t>
            </a:r>
          </a:p>
          <a:p>
            <a:endParaRPr lang="en-US" baseline="0" dirty="0" smtClean="0"/>
          </a:p>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7</a:t>
            </a:fld>
            <a:endParaRPr lang="en-GB"/>
          </a:p>
        </p:txBody>
      </p:sp>
    </p:spTree>
    <p:extLst>
      <p:ext uri="{BB962C8B-B14F-4D97-AF65-F5344CB8AC3E}">
        <p14:creationId xmlns:p14="http://schemas.microsoft.com/office/powerpoint/2010/main" val="551349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 task is to be completed in 20 minutes</a:t>
            </a:r>
            <a:r>
              <a:rPr lang="en-US" baseline="0" dirty="0" smtClean="0"/>
              <a:t> by a plenary discussion, brain storming.</a:t>
            </a:r>
          </a:p>
          <a:p>
            <a:endParaRPr lang="en-US" baseline="0" dirty="0" smtClean="0"/>
          </a:p>
          <a:p>
            <a:r>
              <a:rPr lang="en-US" baseline="0" dirty="0" smtClean="0"/>
              <a:t>ECCS configuration: one of the redundant ECCSs is supposed to be out of service (e.g. due to maintenance).</a:t>
            </a:r>
          </a:p>
          <a:p>
            <a:endParaRPr lang="en-US" baseline="0" dirty="0" smtClean="0"/>
          </a:p>
          <a:p>
            <a:r>
              <a:rPr lang="en-US" baseline="0" dirty="0" smtClean="0"/>
              <a:t>Hints for the selection (not to be given to the participants in advance):</a:t>
            </a:r>
          </a:p>
          <a:p>
            <a:pPr marL="171450" indent="-171450">
              <a:buFont typeface="Arial" panose="020B0604020202020204" pitchFamily="34" charset="0"/>
              <a:buChar char="•"/>
            </a:pPr>
            <a:r>
              <a:rPr lang="en-US" baseline="0" dirty="0" smtClean="0"/>
              <a:t>loops 2 &amp; 3 are symmetrical, it’s enough to analyze only one of them,</a:t>
            </a:r>
          </a:p>
          <a:p>
            <a:pPr marL="171450" indent="-171450">
              <a:buFont typeface="Arial" panose="020B0604020202020204" pitchFamily="34" charset="0"/>
              <a:buChar char="•"/>
            </a:pPr>
            <a:r>
              <a:rPr lang="en-US" baseline="0" dirty="0" smtClean="0"/>
              <a:t>the 2 ECCSs connecting to the RPV are also symmetrical,</a:t>
            </a:r>
          </a:p>
          <a:p>
            <a:pPr marL="171450" indent="-171450">
              <a:buFont typeface="Arial" panose="020B0604020202020204" pitchFamily="34" charset="0"/>
              <a:buChar char="•"/>
            </a:pPr>
            <a:r>
              <a:rPr lang="en-US" baseline="0" dirty="0" smtClean="0"/>
              <a:t>if the break is in loop 1, no ECCS is lost due to the break, but the coolant inventory of the pressurizer is lost, therefore these cases may be bounded by the breaks of loop 2 (3),</a:t>
            </a:r>
          </a:p>
          <a:p>
            <a:pPr marL="171450" indent="-171450">
              <a:buFont typeface="Arial" panose="020B0604020202020204" pitchFamily="34" charset="0"/>
              <a:buChar char="•"/>
            </a:pPr>
            <a:r>
              <a:rPr lang="en-US" baseline="0" dirty="0" smtClean="0"/>
              <a:t>the reactivity feedback plays no role in this accident, thus the low power case is bounded by the full power case;</a:t>
            </a:r>
          </a:p>
          <a:p>
            <a:pPr marL="171450" indent="-171450">
              <a:buFont typeface="Arial" panose="020B0604020202020204" pitchFamily="34" charset="0"/>
              <a:buChar char="•"/>
            </a:pPr>
            <a:r>
              <a:rPr lang="en-US" baseline="0" dirty="0" smtClean="0"/>
              <a:t>the loss of pressurizer inventory for the cool-down phase break may play a significant role;</a:t>
            </a:r>
          </a:p>
          <a:p>
            <a:pPr marL="171450" indent="-171450">
              <a:buFont typeface="Arial" panose="020B0604020202020204" pitchFamily="34" charset="0"/>
              <a:buChar char="•"/>
            </a:pPr>
            <a:r>
              <a:rPr lang="en-US" baseline="0" dirty="0" smtClean="0"/>
              <a:t>as the ECCS is connected to the cold leg, the cold leg break bounds both the break at the syphon or at the hot leg, because in the latter cases only some part of the ECCS feed is lost.</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endParaRPr lang="en-US" baseline="0" dirty="0" smtClean="0"/>
          </a:p>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8</a:t>
            </a:fld>
            <a:endParaRPr lang="en-GB"/>
          </a:p>
        </p:txBody>
      </p:sp>
    </p:spTree>
    <p:extLst>
      <p:ext uri="{BB962C8B-B14F-4D97-AF65-F5344CB8AC3E}">
        <p14:creationId xmlns:p14="http://schemas.microsoft.com/office/powerpoint/2010/main" val="3937179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10</a:t>
            </a:fld>
            <a:endParaRPr lang="en-GB"/>
          </a:p>
        </p:txBody>
      </p:sp>
    </p:spTree>
    <p:extLst>
      <p:ext uri="{BB962C8B-B14F-4D97-AF65-F5344CB8AC3E}">
        <p14:creationId xmlns:p14="http://schemas.microsoft.com/office/powerpoint/2010/main"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7 - 18 May &amp; 18 - 29 June 2018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hu-HU" smtClean="0"/>
              <a:t>7 - 18 May &amp; 18 - 29 June 2018</a:t>
            </a:r>
            <a:endParaRPr lang="en-US" dirty="0"/>
          </a:p>
        </p:txBody>
      </p:sp>
      <p:sp>
        <p:nvSpPr>
          <p:cNvPr id="14" name="Footer Placeholder 13"/>
          <p:cNvSpPr>
            <a:spLocks noGrp="1"/>
          </p:cNvSpPr>
          <p:nvPr>
            <p:ph type="ftr" sz="quarter" idx="11"/>
          </p:nvPr>
        </p:nvSpPr>
        <p:spPr/>
        <p:txBody>
          <a:bodyPr/>
          <a:lstStyle/>
          <a:p>
            <a:pPr algn="l"/>
            <a:r>
              <a:rPr lang="en-US" smtClean="0"/>
              <a:t>Module 6 - DSA  Exercise</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rgbClr val="000000"/>
                </a:solidFill>
                <a:latin typeface="Calibri" panose="020F0502020204030204" pitchFamily="34" charset="0"/>
                <a:ea typeface="+mn-ea"/>
                <a:cs typeface="+mn-cs"/>
              </a:rPr>
              <a:t>15-26 January</a:t>
            </a:r>
            <a:r>
              <a:rPr lang="en-GB" sz="1400" b="0" kern="1200" dirty="0" smtClean="0">
                <a:solidFill>
                  <a:srgbClr val="000000"/>
                </a:solidFill>
                <a:latin typeface="Calibri" panose="020F0502020204030204" pitchFamily="34" charset="0"/>
                <a:ea typeface="+mn-ea"/>
                <a:cs typeface="+mn-cs"/>
              </a:rPr>
              <a:t> – </a:t>
            </a:r>
            <a:r>
              <a:rPr lang="hu-HU" sz="1400" b="0" kern="1200" dirty="0" smtClean="0">
                <a:solidFill>
                  <a:srgbClr val="000000"/>
                </a:solidFill>
                <a:latin typeface="Calibri" panose="020F0502020204030204" pitchFamily="34" charset="0"/>
                <a:ea typeface="+mn-ea"/>
                <a:cs typeface="+mn-cs"/>
              </a:rPr>
              <a:t>19-30 March </a:t>
            </a:r>
            <a:r>
              <a:rPr lang="en-US" sz="1400" b="0" kern="1200" dirty="0" smtClean="0">
                <a:solidFill>
                  <a:srgbClr val="000000"/>
                </a:solidFill>
                <a:latin typeface="Calibri" panose="020F0502020204030204" pitchFamily="34" charset="0"/>
                <a:ea typeface="+mn-ea"/>
                <a:cs typeface="+mn-cs"/>
              </a:rPr>
              <a:t>201</a:t>
            </a:r>
            <a:r>
              <a:rPr lang="hu-HU" sz="1400" b="0" kern="1200" dirty="0" smtClean="0">
                <a:solidFill>
                  <a:srgbClr val="000000"/>
                </a:solidFill>
                <a:latin typeface="Calibri" panose="020F0502020204030204" pitchFamily="34" charset="0"/>
                <a:ea typeface="+mn-ea"/>
                <a:cs typeface="+mn-cs"/>
              </a:rPr>
              <a:t>8</a:t>
            </a:r>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5" name="Footer Placeholder 14"/>
          <p:cNvSpPr>
            <a:spLocks noGrp="1"/>
          </p:cNvSpPr>
          <p:nvPr>
            <p:ph type="ftr" sz="quarter" idx="11"/>
          </p:nvPr>
        </p:nvSpPr>
        <p:spPr/>
        <p:txBody>
          <a:bodyPr/>
          <a:lstStyle>
            <a:lvl1pPr algn="l">
              <a:defRPr/>
            </a:lvl1pPr>
          </a:lstStyle>
          <a:p>
            <a:r>
              <a:rPr lang="en-US" smtClean="0"/>
              <a:t>Module 6 - DSA  Exercise</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7" name="Footer Placeholder 16"/>
          <p:cNvSpPr>
            <a:spLocks noGrp="1"/>
          </p:cNvSpPr>
          <p:nvPr>
            <p:ph type="ftr" sz="quarter" idx="11"/>
          </p:nvPr>
        </p:nvSpPr>
        <p:spPr/>
        <p:txBody>
          <a:bodyPr/>
          <a:lstStyle>
            <a:lvl1pPr algn="l">
              <a:defRPr/>
            </a:lvl1pPr>
          </a:lstStyle>
          <a:p>
            <a:r>
              <a:rPr lang="en-US" smtClean="0"/>
              <a:t>Module 6 - DSA  Exercise</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hu-HU" smtClean="0"/>
              <a:t>7 - 18 May &amp; 18 - 29 June 2018</a:t>
            </a:r>
            <a:endParaRPr lang="en-US" dirty="0"/>
          </a:p>
        </p:txBody>
      </p:sp>
      <p:sp>
        <p:nvSpPr>
          <p:cNvPr id="10" name="Footer Placeholder 9"/>
          <p:cNvSpPr>
            <a:spLocks noGrp="1"/>
          </p:cNvSpPr>
          <p:nvPr>
            <p:ph type="ftr" sz="quarter" idx="11"/>
          </p:nvPr>
        </p:nvSpPr>
        <p:spPr/>
        <p:txBody>
          <a:bodyPr/>
          <a:lstStyle>
            <a:lvl1pPr algn="l">
              <a:defRPr/>
            </a:lvl1pPr>
          </a:lstStyle>
          <a:p>
            <a:r>
              <a:rPr lang="en-US" smtClean="0"/>
              <a:t>Module 6 - DSA  Exercise</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2" name="Footer Placeholder 11"/>
          <p:cNvSpPr>
            <a:spLocks noGrp="1"/>
          </p:cNvSpPr>
          <p:nvPr>
            <p:ph type="ftr" sz="quarter" idx="11"/>
          </p:nvPr>
        </p:nvSpPr>
        <p:spPr/>
        <p:txBody>
          <a:bodyPr/>
          <a:lstStyle>
            <a:lvl1pPr algn="l">
              <a:defRPr/>
            </a:lvl1pPr>
          </a:lstStyle>
          <a:p>
            <a:r>
              <a:rPr lang="en-US" smtClean="0"/>
              <a:t>Module 6 - DSA  Exercise</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hu-HU" smtClean="0"/>
              <a:t>7 - 18 May &amp; 18 - 29 June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smtClean="0"/>
              <a:t>Module 6 - DSA  Exercise</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200" dirty="0" smtClean="0">
                <a:solidFill>
                  <a:schemeClr val="accent6">
                    <a:lumMod val="90000"/>
                  </a:schemeClr>
                </a:solidFill>
              </a:rPr>
              <a:t>Module </a:t>
            </a:r>
            <a:r>
              <a:rPr lang="en-GB" sz="3200" dirty="0">
                <a:solidFill>
                  <a:schemeClr val="accent6">
                    <a:lumMod val="90000"/>
                  </a:schemeClr>
                </a:solidFill>
              </a:rPr>
              <a:t>VI</a:t>
            </a:r>
            <a:r>
              <a:rPr lang="en-GB" sz="2800" dirty="0">
                <a:solidFill>
                  <a:srgbClr val="654A15"/>
                </a:solidFill>
              </a:rPr>
              <a:t/>
            </a:r>
            <a:br>
              <a:rPr lang="en-GB" sz="2800" dirty="0">
                <a:solidFill>
                  <a:srgbClr val="654A15"/>
                </a:solidFill>
              </a:rPr>
            </a:br>
            <a:r>
              <a:rPr lang="en-GB" sz="1600" dirty="0">
                <a:solidFill>
                  <a:srgbClr val="654A15"/>
                </a:solidFill>
              </a:rPr>
              <a:t> </a:t>
            </a:r>
            <a:r>
              <a:rPr lang="en-GB" sz="2800" dirty="0">
                <a:solidFill>
                  <a:srgbClr val="654A15"/>
                </a:solidFill>
              </a:rPr>
              <a:t/>
            </a:r>
            <a:br>
              <a:rPr lang="en-GB" sz="2800" dirty="0">
                <a:solidFill>
                  <a:srgbClr val="654A15"/>
                </a:solidFill>
              </a:rPr>
            </a:br>
            <a:r>
              <a:rPr lang="en-GB" kern="0" dirty="0">
                <a:latin typeface="Arial"/>
              </a:rPr>
              <a:t>Deterministic safety assessment</a:t>
            </a:r>
            <a:br>
              <a:rPr lang="en-GB" kern="0" dirty="0">
                <a:latin typeface="Arial"/>
              </a:rPr>
            </a:br>
            <a:r>
              <a:rPr lang="en-GB" kern="0" dirty="0" smtClean="0">
                <a:latin typeface="Arial"/>
              </a:rPr>
              <a:t>Case Study (Exercise)</a:t>
            </a:r>
            <a:endParaRPr lang="en-GB" dirty="0"/>
          </a:p>
        </p:txBody>
      </p:sp>
      <p:sp>
        <p:nvSpPr>
          <p:cNvPr id="3" name="Subtitle 2"/>
          <p:cNvSpPr>
            <a:spLocks noGrp="1"/>
          </p:cNvSpPr>
          <p:nvPr>
            <p:ph type="subTitle" idx="1"/>
          </p:nvPr>
        </p:nvSpPr>
        <p:spPr/>
        <p:txBody>
          <a:bodyPr/>
          <a:lstStyle/>
          <a:p>
            <a:r>
              <a:rPr lang="hu-HU" dirty="0" smtClean="0"/>
              <a:t>F. Adorján</a:t>
            </a:r>
            <a:endParaRPr lang="hu-HU" dirty="0"/>
          </a:p>
          <a:p>
            <a:r>
              <a:rPr lang="hu-HU" dirty="0" smtClean="0"/>
              <a:t>HAEA</a:t>
            </a:r>
            <a:r>
              <a:rPr lang="en-US" dirty="0" smtClean="0"/>
              <a:t> </a:t>
            </a:r>
            <a:r>
              <a:rPr lang="en-US" dirty="0"/>
              <a:t>(retired)</a:t>
            </a:r>
            <a:endParaRPr lang="hu-HU" dirty="0"/>
          </a:p>
          <a:p>
            <a:r>
              <a:rPr lang="hu-HU" dirty="0" err="1" smtClean="0"/>
              <a:t>ferencadorjan</a:t>
            </a:r>
            <a:r>
              <a:rPr lang="hu-HU" dirty="0" smtClean="0"/>
              <a:t>@</a:t>
            </a:r>
            <a:r>
              <a:rPr lang="hu-HU" dirty="0" err="1" smtClean="0"/>
              <a:t>gmail</a:t>
            </a:r>
            <a:r>
              <a:rPr lang="en-US" dirty="0" smtClean="0"/>
              <a:t>.com</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r>
              <a:rPr lang="en-GB" sz="4400" i="1" dirty="0" smtClean="0">
                <a:latin typeface="Times New Roman" panose="02020603050405020304" pitchFamily="18" charset="0"/>
                <a:cs typeface="Times New Roman" panose="02020603050405020304" pitchFamily="18" charset="0"/>
              </a:rPr>
              <a:t>Thank you for your co-operation!</a:t>
            </a:r>
            <a:endParaRPr lang="en-GB" sz="4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6384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a:bodyPr>
          <a:lstStyle/>
          <a:p>
            <a:r>
              <a:rPr lang="en-US" dirty="0" smtClean="0"/>
              <a:t>To understand more deeply the significance and methodology of selecting the PIEs.</a:t>
            </a:r>
          </a:p>
          <a:p>
            <a:r>
              <a:rPr lang="en-US" dirty="0" smtClean="0"/>
              <a:t>The exercise models the role of the </a:t>
            </a:r>
            <a:r>
              <a:rPr lang="en-US" b="1" i="1" dirty="0" smtClean="0"/>
              <a:t>safety analyst</a:t>
            </a:r>
            <a:r>
              <a:rPr lang="en-US" dirty="0" smtClean="0"/>
              <a:t>, but it is also important to understand by the </a:t>
            </a:r>
            <a:r>
              <a:rPr lang="en-US" b="1" i="1" dirty="0" smtClean="0"/>
              <a:t>regulatory reviewers</a:t>
            </a:r>
            <a:r>
              <a:rPr lang="en-US" dirty="0" smtClean="0"/>
              <a:t>.</a:t>
            </a:r>
          </a:p>
          <a:p>
            <a:r>
              <a:rPr lang="en-US" dirty="0" smtClean="0"/>
              <a:t>The case is addressing the process of </a:t>
            </a:r>
            <a:r>
              <a:rPr lang="en-US" i="1" dirty="0" smtClean="0"/>
              <a:t>selecting</a:t>
            </a:r>
            <a:r>
              <a:rPr lang="en-US" dirty="0" smtClean="0"/>
              <a:t> the Postulated Initiating Events of LB LOCA type.</a:t>
            </a:r>
          </a:p>
          <a:p>
            <a:r>
              <a:rPr lang="en-US" dirty="0" smtClean="0"/>
              <a:t>The main task is to find </a:t>
            </a:r>
            <a:r>
              <a:rPr lang="en-US" i="1" dirty="0" smtClean="0"/>
              <a:t>solid arguments </a:t>
            </a:r>
            <a:r>
              <a:rPr lang="en-US" dirty="0" smtClean="0"/>
              <a:t>for supporting the selection.</a:t>
            </a:r>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Module 6 - DSA  Exercise</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p14="http://schemas.microsoft.com/office/powerpoint/2010/main" val="3015988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smtClean="0"/>
              <a:t>Case 1: Selection from the possible large break cases – LB LOCA variations</a:t>
            </a:r>
            <a:endParaRPr lang="hu-HU" dirty="0"/>
          </a:p>
        </p:txBody>
      </p:sp>
      <p:sp>
        <p:nvSpPr>
          <p:cNvPr id="3" name="Tartalom helye 2"/>
          <p:cNvSpPr>
            <a:spLocks noGrp="1"/>
          </p:cNvSpPr>
          <p:nvPr>
            <p:ph idx="1"/>
          </p:nvPr>
        </p:nvSpPr>
        <p:spPr/>
        <p:txBody>
          <a:bodyPr/>
          <a:lstStyle/>
          <a:p>
            <a:r>
              <a:rPr lang="en-US" dirty="0" smtClean="0"/>
              <a:t>The position of the break (200 percent, guillotine):</a:t>
            </a:r>
          </a:p>
          <a:p>
            <a:pPr lvl="1"/>
            <a:r>
              <a:rPr lang="en-US" dirty="0" smtClean="0"/>
              <a:t>cold leg – hot leg - syphon;</a:t>
            </a:r>
          </a:p>
          <a:p>
            <a:pPr lvl="1"/>
            <a:r>
              <a:rPr lang="en-US" dirty="0" smtClean="0"/>
              <a:t>close to the RPV, close to SG, relative to the ECCS junction, relative to the MCP, relative to the pressurizer, etc.</a:t>
            </a:r>
          </a:p>
          <a:p>
            <a:r>
              <a:rPr lang="en-US" dirty="0" smtClean="0"/>
              <a:t>Operational mode, initial status of the reactor: </a:t>
            </a:r>
          </a:p>
          <a:p>
            <a:pPr lvl="1"/>
            <a:r>
              <a:rPr lang="en-US" dirty="0" smtClean="0"/>
              <a:t>full power, low power, zero power, critical, sub-critical;</a:t>
            </a:r>
          </a:p>
          <a:p>
            <a:pPr lvl="1"/>
            <a:r>
              <a:rPr lang="en-US" dirty="0" smtClean="0"/>
              <a:t>if sub-critical, then nominal pressure/temperature, or cool down, heat-up phase;</a:t>
            </a:r>
          </a:p>
          <a:p>
            <a:pPr lvl="1"/>
            <a:r>
              <a:rPr lang="en-US" dirty="0" smtClean="0"/>
              <a:t>BOC, EOC, or some specific phase in the fuel cycle;</a:t>
            </a:r>
          </a:p>
          <a:p>
            <a:pPr lvl="1"/>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p14="http://schemas.microsoft.com/office/powerpoint/2010/main" val="237266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80001" y="179999"/>
            <a:ext cx="2874926" cy="2843755"/>
          </a:xfrm>
        </p:spPr>
        <p:txBody>
          <a:bodyPr/>
          <a:lstStyle/>
          <a:p>
            <a:r>
              <a:rPr lang="en-US" dirty="0" smtClean="0"/>
              <a:t>200 percent guillotine break</a:t>
            </a:r>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4</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926" y="199216"/>
            <a:ext cx="5860473" cy="630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zövegdoboz 6"/>
          <p:cNvSpPr txBox="1"/>
          <p:nvPr/>
        </p:nvSpPr>
        <p:spPr>
          <a:xfrm>
            <a:off x="228600" y="2930236"/>
            <a:ext cx="2826326" cy="1477328"/>
          </a:xfrm>
          <a:prstGeom prst="rect">
            <a:avLst/>
          </a:prstGeom>
          <a:noFill/>
        </p:spPr>
        <p:txBody>
          <a:bodyPr wrap="square" rtlCol="0">
            <a:spAutoFit/>
          </a:bodyPr>
          <a:lstStyle/>
          <a:p>
            <a:r>
              <a:rPr lang="en-US" dirty="0" smtClean="0"/>
              <a:t>A four loop PWR primary circuit with some elements of the ECCS (hydro-accumulators)</a:t>
            </a:r>
          </a:p>
          <a:p>
            <a:endParaRPr lang="hu-HU" dirty="0"/>
          </a:p>
        </p:txBody>
      </p:sp>
    </p:spTree>
    <p:extLst>
      <p:ext uri="{BB962C8B-B14F-4D97-AF65-F5344CB8AC3E}">
        <p14:creationId xmlns:p14="http://schemas.microsoft.com/office/powerpoint/2010/main" val="3848124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80001" y="179999"/>
            <a:ext cx="2874926" cy="2843755"/>
          </a:xfrm>
        </p:spPr>
        <p:txBody>
          <a:bodyPr/>
          <a:lstStyle/>
          <a:p>
            <a:r>
              <a:rPr lang="en-US" dirty="0" smtClean="0"/>
              <a:t>A typical PWR primary system</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5</a:t>
            </a:fld>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926" y="155864"/>
            <a:ext cx="5902038" cy="6530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zövegdoboz 2"/>
          <p:cNvSpPr txBox="1"/>
          <p:nvPr/>
        </p:nvSpPr>
        <p:spPr>
          <a:xfrm>
            <a:off x="322118" y="3420907"/>
            <a:ext cx="2462646" cy="2585323"/>
          </a:xfrm>
          <a:prstGeom prst="rect">
            <a:avLst/>
          </a:prstGeom>
          <a:noFill/>
        </p:spPr>
        <p:txBody>
          <a:bodyPr wrap="square" rtlCol="0">
            <a:spAutoFit/>
          </a:bodyPr>
          <a:lstStyle/>
          <a:p>
            <a:r>
              <a:rPr lang="en-US" dirty="0" smtClean="0"/>
              <a:t>The geometry is more accurate here. Note that this is a three loops reactor. </a:t>
            </a:r>
          </a:p>
          <a:p>
            <a:endParaRPr lang="en-US" dirty="0"/>
          </a:p>
          <a:p>
            <a:r>
              <a:rPr lang="en-US" dirty="0" smtClean="0"/>
              <a:t>The pressurizer is displayed here, bot no components of the ECCS are presented.</a:t>
            </a:r>
            <a:endParaRPr lang="hu-HU" dirty="0"/>
          </a:p>
        </p:txBody>
      </p:sp>
      <p:sp>
        <p:nvSpPr>
          <p:cNvPr id="8" name="Dátum helye 7"/>
          <p:cNvSpPr>
            <a:spLocks noGrp="1"/>
          </p:cNvSpPr>
          <p:nvPr>
            <p:ph type="dt" sz="half" idx="10"/>
          </p:nvPr>
        </p:nvSpPr>
        <p:spPr/>
        <p:txBody>
          <a:bodyPr/>
          <a:lstStyle/>
          <a:p>
            <a:pPr algn="ctr"/>
            <a:r>
              <a:rPr lang="hu-HU" smtClean="0"/>
              <a:t>7 - 18 May &amp; 18 - 29 June 2018</a:t>
            </a:r>
            <a:endParaRPr lang="en-US" dirty="0"/>
          </a:p>
        </p:txBody>
      </p:sp>
      <p:sp>
        <p:nvSpPr>
          <p:cNvPr id="9" name="Élőláb helye 8"/>
          <p:cNvSpPr>
            <a:spLocks noGrp="1"/>
          </p:cNvSpPr>
          <p:nvPr>
            <p:ph type="ftr" sz="quarter" idx="11"/>
          </p:nvPr>
        </p:nvSpPr>
        <p:spPr/>
        <p:txBody>
          <a:bodyPr/>
          <a:lstStyle/>
          <a:p>
            <a:pPr algn="l"/>
            <a:r>
              <a:rPr lang="en-US" smtClean="0"/>
              <a:t>Module 6 - DSA  Exercise</a:t>
            </a:r>
            <a:endParaRPr lang="en-US" dirty="0"/>
          </a:p>
        </p:txBody>
      </p:sp>
    </p:spTree>
    <p:extLst>
      <p:ext uri="{BB962C8B-B14F-4D97-AF65-F5344CB8AC3E}">
        <p14:creationId xmlns:p14="http://schemas.microsoft.com/office/powerpoint/2010/main" val="2985818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sz="3200" dirty="0" smtClean="0"/>
              <a:t>Selection from large number of possible cases </a:t>
            </a:r>
            <a:br>
              <a:rPr lang="en-US" sz="3200" dirty="0" smtClean="0"/>
            </a:br>
            <a:r>
              <a:rPr lang="en-US" sz="3200" dirty="0" smtClean="0"/>
              <a:t>the PIEs </a:t>
            </a:r>
            <a:r>
              <a:rPr lang="en-US" sz="3200" dirty="0"/>
              <a:t>to analyze </a:t>
            </a:r>
            <a:endParaRPr lang="hu-HU" sz="3200" dirty="0"/>
          </a:p>
        </p:txBody>
      </p:sp>
      <p:sp>
        <p:nvSpPr>
          <p:cNvPr id="3" name="Tartalom helye 2"/>
          <p:cNvSpPr>
            <a:spLocks noGrp="1"/>
          </p:cNvSpPr>
          <p:nvPr>
            <p:ph idx="1"/>
          </p:nvPr>
        </p:nvSpPr>
        <p:spPr/>
        <p:txBody>
          <a:bodyPr>
            <a:normAutofit fontScale="92500" lnSpcReduction="20000"/>
          </a:bodyPr>
          <a:lstStyle/>
          <a:p>
            <a:r>
              <a:rPr lang="en-US" dirty="0" smtClean="0"/>
              <a:t>The analysis of each cases requires a few man-months effort</a:t>
            </a:r>
          </a:p>
          <a:p>
            <a:r>
              <a:rPr lang="en-US" dirty="0" smtClean="0"/>
              <a:t>Use engineering judgement for selecting the </a:t>
            </a:r>
            <a:r>
              <a:rPr lang="en-US" b="1" i="1" dirty="0" smtClean="0"/>
              <a:t>worst cases</a:t>
            </a:r>
            <a:r>
              <a:rPr lang="en-US" dirty="0" smtClean="0"/>
              <a:t>. Hints:</a:t>
            </a:r>
          </a:p>
          <a:p>
            <a:pPr lvl="1"/>
            <a:r>
              <a:rPr lang="en-US" dirty="0" smtClean="0"/>
              <a:t>depending on the position of the break, some of the ECCS components become ineffective</a:t>
            </a:r>
          </a:p>
          <a:p>
            <a:pPr lvl="1"/>
            <a:r>
              <a:rPr lang="en-US" dirty="0" smtClean="0"/>
              <a:t>the hydraulic resistance may play some role</a:t>
            </a:r>
          </a:p>
          <a:p>
            <a:pPr lvl="1"/>
            <a:r>
              <a:rPr lang="en-US" dirty="0" smtClean="0"/>
              <a:t>at low power the negative feed-back mechanisms are weaker </a:t>
            </a:r>
          </a:p>
          <a:p>
            <a:pPr lvl="1"/>
            <a:r>
              <a:rPr lang="en-US" dirty="0" smtClean="0"/>
              <a:t>at EOC the residual heat is higher</a:t>
            </a:r>
          </a:p>
          <a:p>
            <a:r>
              <a:rPr lang="en-US" dirty="0" smtClean="0"/>
              <a:t>You have to find </a:t>
            </a:r>
            <a:r>
              <a:rPr lang="en-US" b="1" i="1" dirty="0" smtClean="0"/>
              <a:t>strong arguments </a:t>
            </a:r>
            <a:r>
              <a:rPr lang="en-US" dirty="0" smtClean="0"/>
              <a:t>to support your selection!</a:t>
            </a:r>
          </a:p>
          <a:p>
            <a:pPr marL="432000" lvl="1" indent="0" algn="ctr">
              <a:spcBef>
                <a:spcPts val="1800"/>
              </a:spcBef>
              <a:buNone/>
            </a:pPr>
            <a:r>
              <a:rPr lang="en-US" i="1" dirty="0">
                <a:solidFill>
                  <a:srgbClr val="C00000"/>
                </a:solidFill>
              </a:rPr>
              <a:t>T</a:t>
            </a:r>
            <a:r>
              <a:rPr lang="en-US" i="1" dirty="0" smtClean="0">
                <a:solidFill>
                  <a:srgbClr val="C00000"/>
                </a:solidFill>
              </a:rPr>
              <a:t>he correct selection depends on the details of the design!</a:t>
            </a:r>
          </a:p>
          <a:p>
            <a:pPr lvl="1"/>
            <a:endParaRPr lang="en-US" dirty="0" smtClean="0"/>
          </a:p>
          <a:p>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6</a:t>
            </a:fld>
            <a:endParaRPr lang="en-US" dirty="0"/>
          </a:p>
        </p:txBody>
      </p:sp>
    </p:spTree>
    <p:extLst>
      <p:ext uri="{BB962C8B-B14F-4D97-AF65-F5344CB8AC3E}">
        <p14:creationId xmlns:p14="http://schemas.microsoft.com/office/powerpoint/2010/main" val="3302692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smtClean="0"/>
              <a:t>A real example (from the </a:t>
            </a:r>
            <a:r>
              <a:rPr lang="en-US" dirty="0" err="1" smtClean="0"/>
              <a:t>Paks</a:t>
            </a:r>
            <a:r>
              <a:rPr lang="en-US" dirty="0" smtClean="0"/>
              <a:t> plant analyses)</a:t>
            </a:r>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7</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756" y="1321376"/>
            <a:ext cx="7143317" cy="4551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zövegdoboz 6"/>
          <p:cNvSpPr txBox="1"/>
          <p:nvPr/>
        </p:nvSpPr>
        <p:spPr>
          <a:xfrm>
            <a:off x="207819" y="1321376"/>
            <a:ext cx="2306782" cy="4478149"/>
          </a:xfrm>
          <a:prstGeom prst="rect">
            <a:avLst/>
          </a:prstGeom>
          <a:noFill/>
        </p:spPr>
        <p:txBody>
          <a:bodyPr wrap="square" rtlCol="0">
            <a:spAutoFit/>
          </a:bodyPr>
          <a:lstStyle/>
          <a:p>
            <a:r>
              <a:rPr lang="en-US" sz="2000" dirty="0" smtClean="0"/>
              <a:t>6 LB LOCA cases</a:t>
            </a:r>
          </a:p>
          <a:p>
            <a:endParaRPr lang="en-US" sz="2000" dirty="0"/>
          </a:p>
          <a:p>
            <a:pPr>
              <a:spcAft>
                <a:spcPts val="600"/>
              </a:spcAft>
            </a:pPr>
            <a:r>
              <a:rPr lang="en-US" sz="2000" dirty="0" smtClean="0">
                <a:solidFill>
                  <a:schemeClr val="accent6">
                    <a:lumMod val="25000"/>
                  </a:schemeClr>
                </a:solidFill>
              </a:rPr>
              <a:t>A1: full power, cold leg with no pressurizer on the loop</a:t>
            </a:r>
          </a:p>
          <a:p>
            <a:r>
              <a:rPr lang="en-US" sz="2000" dirty="0" smtClean="0">
                <a:solidFill>
                  <a:srgbClr val="C00000"/>
                </a:solidFill>
              </a:rPr>
              <a:t>A2:  in cool down phase, the same cold leg, just after disconnecting the ECCS</a:t>
            </a:r>
          </a:p>
          <a:p>
            <a:endParaRPr lang="en-US" sz="2000" dirty="0"/>
          </a:p>
          <a:p>
            <a:pPr algn="ctr"/>
            <a:r>
              <a:rPr lang="en-US" sz="2000" i="1" dirty="0" smtClean="0">
                <a:solidFill>
                  <a:srgbClr val="FF0000"/>
                </a:solidFill>
              </a:rPr>
              <a:t>This is counter intuitive case!</a:t>
            </a:r>
            <a:endParaRPr lang="hu-HU" sz="2000" i="1" dirty="0">
              <a:solidFill>
                <a:srgbClr val="FF0000"/>
              </a:solidFill>
            </a:endParaRPr>
          </a:p>
        </p:txBody>
      </p:sp>
      <p:sp>
        <p:nvSpPr>
          <p:cNvPr id="8" name="Szövegdoboz 7"/>
          <p:cNvSpPr txBox="1"/>
          <p:nvPr/>
        </p:nvSpPr>
        <p:spPr>
          <a:xfrm>
            <a:off x="3564082" y="1122218"/>
            <a:ext cx="4156363" cy="369332"/>
          </a:xfrm>
          <a:prstGeom prst="rect">
            <a:avLst/>
          </a:prstGeom>
          <a:noFill/>
        </p:spPr>
        <p:txBody>
          <a:bodyPr wrap="square" rtlCol="0">
            <a:spAutoFit/>
          </a:bodyPr>
          <a:lstStyle/>
          <a:p>
            <a:r>
              <a:rPr lang="en-US" dirty="0" smtClean="0"/>
              <a:t>Peak cladding temperature</a:t>
            </a:r>
            <a:endParaRPr lang="hu-HU" dirty="0"/>
          </a:p>
        </p:txBody>
      </p:sp>
    </p:spTree>
    <p:extLst>
      <p:ext uri="{BB962C8B-B14F-4D97-AF65-F5344CB8AC3E}">
        <p14:creationId xmlns:p14="http://schemas.microsoft.com/office/powerpoint/2010/main" val="987265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smtClean="0"/>
              <a:t>The task</a:t>
            </a:r>
            <a:endParaRPr lang="hu-HU" dirty="0"/>
          </a:p>
        </p:txBody>
      </p:sp>
      <p:sp>
        <p:nvSpPr>
          <p:cNvPr id="3" name="Tartalom helye 2"/>
          <p:cNvSpPr>
            <a:spLocks noGrp="1"/>
          </p:cNvSpPr>
          <p:nvPr>
            <p:ph idx="1"/>
          </p:nvPr>
        </p:nvSpPr>
        <p:spPr/>
        <p:txBody>
          <a:bodyPr>
            <a:normAutofit fontScale="92500" lnSpcReduction="20000"/>
          </a:bodyPr>
          <a:lstStyle/>
          <a:p>
            <a:pPr marL="514350" indent="-514350">
              <a:buFont typeface="+mj-lt"/>
              <a:buAutoNum type="arabicPeriod"/>
            </a:pPr>
            <a:r>
              <a:rPr lang="en-US" dirty="0" smtClean="0"/>
              <a:t>Assumed configuration:</a:t>
            </a:r>
          </a:p>
          <a:p>
            <a:pPr marL="817200" lvl="1" indent="-457200"/>
            <a:r>
              <a:rPr lang="en-US" dirty="0" smtClean="0"/>
              <a:t> a 3 loop plant;</a:t>
            </a:r>
          </a:p>
          <a:p>
            <a:pPr marL="817200" lvl="1" indent="-457200"/>
            <a:r>
              <a:rPr lang="en-US" dirty="0" smtClean="0"/>
              <a:t>the pressurizer is connecting to loop 1;</a:t>
            </a:r>
          </a:p>
          <a:p>
            <a:pPr marL="817200" lvl="1" indent="-457200"/>
            <a:r>
              <a:rPr lang="en-US" dirty="0" smtClean="0"/>
              <a:t>four-fold ECCS redundancy (2 are connected to the cold legs of loops 2 and 3, respectively and 2 are connected directly to the RPV) and 2 out of 4 ECCSs are sufficient; </a:t>
            </a:r>
          </a:p>
          <a:p>
            <a:pPr marL="817200" lvl="1" indent="-457200"/>
            <a:r>
              <a:rPr lang="en-US" dirty="0"/>
              <a:t>consider 3 sections of each </a:t>
            </a:r>
            <a:r>
              <a:rPr lang="en-US" dirty="0" smtClean="0"/>
              <a:t>loop (hot leg, cold leg, syphon); </a:t>
            </a:r>
            <a:endParaRPr lang="en-US" dirty="0"/>
          </a:p>
          <a:p>
            <a:pPr marL="817200" lvl="1" indent="-457200"/>
            <a:r>
              <a:rPr lang="en-US" dirty="0" smtClean="0"/>
              <a:t>assume 3 different plant initial operating modes: </a:t>
            </a:r>
            <a:r>
              <a:rPr lang="en-US" i="1" dirty="0" smtClean="0"/>
              <a:t>full power, low power cool-down phase</a:t>
            </a:r>
            <a:r>
              <a:rPr lang="en-US" dirty="0" smtClean="0"/>
              <a:t>; </a:t>
            </a:r>
          </a:p>
          <a:p>
            <a:pPr marL="817200" lvl="1" indent="-457200"/>
            <a:r>
              <a:rPr lang="en-US" dirty="0" smtClean="0"/>
              <a:t>all-together 27 </a:t>
            </a:r>
            <a:r>
              <a:rPr lang="en-US" i="1" dirty="0" smtClean="0"/>
              <a:t>possible</a:t>
            </a:r>
            <a:r>
              <a:rPr lang="en-US" dirty="0" smtClean="0"/>
              <a:t> cases + the actual ECCS configuration.</a:t>
            </a:r>
          </a:p>
          <a:p>
            <a:pPr marL="514350" indent="-514350">
              <a:buFont typeface="+mj-lt"/>
              <a:buAutoNum type="arabicPeriod"/>
            </a:pPr>
            <a:r>
              <a:rPr lang="en-US" dirty="0" smtClean="0"/>
              <a:t>The goal is to select the 4 (or max 6) PIE cases </a:t>
            </a:r>
            <a:r>
              <a:rPr lang="en-US" b="1" i="1" dirty="0" smtClean="0"/>
              <a:t>to bound all the rest </a:t>
            </a:r>
            <a:r>
              <a:rPr lang="en-US" dirty="0" smtClean="0"/>
              <a:t>and elaborate </a:t>
            </a:r>
            <a:r>
              <a:rPr lang="en-US" b="1" i="1" dirty="0" smtClean="0"/>
              <a:t>strong arguments </a:t>
            </a:r>
            <a:r>
              <a:rPr lang="en-US" dirty="0" smtClean="0"/>
              <a:t>to support your selection. </a:t>
            </a:r>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8</a:t>
            </a:fld>
            <a:endParaRPr lang="en-US" dirty="0"/>
          </a:p>
        </p:txBody>
      </p:sp>
    </p:spTree>
    <p:extLst>
      <p:ext uri="{BB962C8B-B14F-4D97-AF65-F5344CB8AC3E}">
        <p14:creationId xmlns:p14="http://schemas.microsoft.com/office/powerpoint/2010/main" val="426678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smtClean="0"/>
              <a:t>Summary</a:t>
            </a:r>
            <a:endParaRPr lang="hu-HU" dirty="0"/>
          </a:p>
        </p:txBody>
      </p:sp>
      <p:sp>
        <p:nvSpPr>
          <p:cNvPr id="3" name="Tartalom helye 2"/>
          <p:cNvSpPr>
            <a:spLocks noGrp="1"/>
          </p:cNvSpPr>
          <p:nvPr>
            <p:ph idx="1"/>
          </p:nvPr>
        </p:nvSpPr>
        <p:spPr>
          <a:xfrm>
            <a:off x="180000" y="2047009"/>
            <a:ext cx="9540000" cy="4432990"/>
          </a:xfrm>
        </p:spPr>
        <p:txBody>
          <a:bodyPr/>
          <a:lstStyle/>
          <a:p>
            <a:r>
              <a:rPr lang="en-US" dirty="0" smtClean="0"/>
              <a:t>Were the objectives reached?</a:t>
            </a:r>
          </a:p>
          <a:p>
            <a:r>
              <a:rPr lang="en-US" dirty="0" smtClean="0"/>
              <a:t>Could we find solid arguments to support our selection?</a:t>
            </a:r>
          </a:p>
          <a:p>
            <a:r>
              <a:rPr lang="en-US" dirty="0"/>
              <a:t>Why could it be useful for regulatory reviewers also?</a:t>
            </a:r>
          </a:p>
          <a:p>
            <a:r>
              <a:rPr lang="en-US" dirty="0" smtClean="0"/>
              <a:t>Was the exercise useful at all?</a:t>
            </a:r>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Module 6 - DSA  Exercise</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9</a:t>
            </a:fld>
            <a:endParaRPr lang="en-US" dirty="0"/>
          </a:p>
        </p:txBody>
      </p:sp>
    </p:spTree>
    <p:extLst>
      <p:ext uri="{BB962C8B-B14F-4D97-AF65-F5344CB8AC3E}">
        <p14:creationId xmlns:p14="http://schemas.microsoft.com/office/powerpoint/2010/main" val="3062796983"/>
      </p:ext>
    </p:extLst>
  </p:cSld>
  <p:clrMapOvr>
    <a:masterClrMapping/>
  </p:clrMapOvr>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13D15E-BC9D-42FA-86D5-A01FEA9519C8}"/>
</file>

<file path=customXml/itemProps2.xml><?xml version="1.0" encoding="utf-8"?>
<ds:datastoreItem xmlns:ds="http://schemas.openxmlformats.org/officeDocument/2006/customXml" ds:itemID="{81B83DD9-4A24-412D-B3DC-9E5750A442AA}"/>
</file>

<file path=customXml/itemProps3.xml><?xml version="1.0" encoding="utf-8"?>
<ds:datastoreItem xmlns:ds="http://schemas.openxmlformats.org/officeDocument/2006/customXml" ds:itemID="{352F6F58-79DD-4C3F-B2AD-D4E752EBB0DA}"/>
</file>

<file path=docProps/app.xml><?xml version="1.0" encoding="utf-8"?>
<Properties xmlns="http://schemas.openxmlformats.org/officeDocument/2006/extended-properties" xmlns:vt="http://schemas.openxmlformats.org/officeDocument/2006/docPropsVTypes">
  <Template/>
  <TotalTime>15301</TotalTime>
  <Words>1262</Words>
  <Application>Microsoft Office PowerPoint</Application>
  <PresentationFormat>A4 (210x297 mm)</PresentationFormat>
  <Paragraphs>119</Paragraphs>
  <Slides>10</Slides>
  <Notes>7</Notes>
  <HiddenSlides>0</HiddenSlides>
  <MMClips>0</MMClips>
  <ScaleCrop>false</ScaleCrop>
  <HeadingPairs>
    <vt:vector size="4" baseType="variant">
      <vt:variant>
        <vt:lpstr>Téma</vt:lpstr>
      </vt:variant>
      <vt:variant>
        <vt:i4>1</vt:i4>
      </vt:variant>
      <vt:variant>
        <vt:lpstr>Diacímek</vt:lpstr>
      </vt:variant>
      <vt:variant>
        <vt:i4>10</vt:i4>
      </vt:variant>
    </vt:vector>
  </HeadingPairs>
  <TitlesOfParts>
    <vt:vector size="11" baseType="lpstr">
      <vt:lpstr>Office Theme</vt:lpstr>
      <vt:lpstr>Module VI   Deterministic safety assessment Case Study (Exercise)</vt:lpstr>
      <vt:lpstr>Learning objectives</vt:lpstr>
      <vt:lpstr>Case 1: Selection from the possible large break cases – LB LOCA variations</vt:lpstr>
      <vt:lpstr>200 percent guillotine break</vt:lpstr>
      <vt:lpstr>A typical PWR primary system</vt:lpstr>
      <vt:lpstr>Selection from large number of possible cases  the PIEs to analyze </vt:lpstr>
      <vt:lpstr>A real example (from the Paks plant analyses)</vt:lpstr>
      <vt:lpstr>The task</vt:lpstr>
      <vt:lpstr>Summary</vt:lpstr>
      <vt:lpstr>PowerPoint bemutató</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AdF</cp:lastModifiedBy>
  <cp:revision>196</cp:revision>
  <cp:lastPrinted>2015-12-18T15:27:41Z</cp:lastPrinted>
  <dcterms:created xsi:type="dcterms:W3CDTF">2014-07-03T09:13:58Z</dcterms:created>
  <dcterms:modified xsi:type="dcterms:W3CDTF">2018-02-05T22:14:00Z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